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32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870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>
    <p:restoredLeft sz="15598" autoAdjust="0"/>
    <p:restoredTop sz="94639" autoAdjust="0"/>
  </p:normalViewPr>
  <p:slideViewPr>
    <p:cSldViewPr snapToGrid="0" snapToObjects="1" showGuides="1">
      <p:cViewPr>
        <p:scale>
          <a:sx n="50" d="100"/>
          <a:sy n="50" d="100"/>
        </p:scale>
        <p:origin x="-2024" y="-7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BAAE-6B00-7D4B-A4A3-47A117C42CCE}" type="datetimeFigureOut">
              <a:rPr lang="en-US" smtClean="0"/>
              <a:pPr/>
              <a:t>2/15/13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E90E-732B-A54C-B3F9-7B30523E6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BAAE-6B00-7D4B-A4A3-47A117C42CCE}" type="datetimeFigureOut">
              <a:rPr lang="en-US" smtClean="0"/>
              <a:pPr/>
              <a:t>2/15/13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E90E-732B-A54C-B3F9-7B30523E62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BAAE-6B00-7D4B-A4A3-47A117C42CCE}" type="datetimeFigureOut">
              <a:rPr lang="en-US" smtClean="0"/>
              <a:pPr/>
              <a:t>2/15/13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E90E-732B-A54C-B3F9-7B30523E6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BAAE-6B00-7D4B-A4A3-47A117C42CCE}" type="datetimeFigureOut">
              <a:rPr lang="en-US" smtClean="0"/>
              <a:pPr/>
              <a:t>2/15/13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E90E-732B-A54C-B3F9-7B30523E6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BAAE-6B00-7D4B-A4A3-47A117C42CCE}" type="datetimeFigureOut">
              <a:rPr lang="en-US" smtClean="0"/>
              <a:pPr/>
              <a:t>2/15/13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E90E-732B-A54C-B3F9-7B30523E6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BAAE-6B00-7D4B-A4A3-47A117C42CCE}" type="datetimeFigureOut">
              <a:rPr lang="en-US" smtClean="0"/>
              <a:pPr/>
              <a:t>2/15/13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E90E-732B-A54C-B3F9-7B30523E62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BAAE-6B00-7D4B-A4A3-47A117C42CCE}" type="datetimeFigureOut">
              <a:rPr lang="en-US" smtClean="0"/>
              <a:pPr/>
              <a:t>2/15/13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E90E-732B-A54C-B3F9-7B30523E6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BAAE-6B00-7D4B-A4A3-47A117C42CCE}" type="datetimeFigureOut">
              <a:rPr lang="en-US" smtClean="0"/>
              <a:pPr/>
              <a:t>2/15/13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E90E-732B-A54C-B3F9-7B30523E6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BAAE-6B00-7D4B-A4A3-47A117C42CCE}" type="datetimeFigureOut">
              <a:rPr lang="en-US" smtClean="0"/>
              <a:pPr/>
              <a:t>2/15/13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E90E-732B-A54C-B3F9-7B30523E6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BAAE-6B00-7D4B-A4A3-47A117C42CCE}" type="datetimeFigureOut">
              <a:rPr lang="en-US" smtClean="0"/>
              <a:pPr/>
              <a:t>2/15/13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E90E-732B-A54C-B3F9-7B30523E6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BAAE-6B00-7D4B-A4A3-47A117C42CCE}" type="datetimeFigureOut">
              <a:rPr lang="en-US" smtClean="0"/>
              <a:pPr/>
              <a:t>2/15/13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E90E-732B-A54C-B3F9-7B30523E6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BAAE-6B00-7D4B-A4A3-47A117C42CCE}" type="datetimeFigureOut">
              <a:rPr lang="en-US" smtClean="0"/>
              <a:pPr/>
              <a:t>2/15/13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AE90E-732B-A54C-B3F9-7B30523E6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251BAAE-6B00-7D4B-A4A3-47A117C42CCE}" type="datetimeFigureOut">
              <a:rPr lang="en-US" smtClean="0"/>
              <a:pPr/>
              <a:t>2/15/13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6A3AE90E-732B-A54C-B3F9-7B30523E6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73277" y="554183"/>
            <a:ext cx="8797446" cy="969818"/>
          </a:xfrm>
        </p:spPr>
        <p:txBody>
          <a:bodyPr/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Business in our Economy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2270" y="2034519"/>
            <a:ext cx="2642053" cy="169846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2923" y="1524001"/>
            <a:ext cx="1485900" cy="2768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000" y="4803119"/>
            <a:ext cx="3355448" cy="8066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5503" y="4803119"/>
            <a:ext cx="3764574" cy="8066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09550" y="1143000"/>
            <a:ext cx="8724900" cy="857250"/>
          </a:xfrm>
        </p:spPr>
        <p:txBody>
          <a:bodyPr anchor="ctr"/>
          <a:lstStyle/>
          <a:p>
            <a:pPr algn="ctr"/>
            <a:r>
              <a:rPr lang="en-US" sz="5400" b="1" dirty="0" smtClean="0"/>
              <a:t>Four Kinds of Businesses</a:t>
            </a:r>
            <a:endParaRPr lang="en-US" sz="5400" b="1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319088" y="2587185"/>
          <a:ext cx="8505824" cy="265684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2126456"/>
                <a:gridCol w="2126456"/>
                <a:gridCol w="2126456"/>
                <a:gridCol w="212645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Extractors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Manufacturers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Marketers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Service Business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 business that grows products</a:t>
                      </a:r>
                      <a:r>
                        <a:rPr lang="en-US" baseline="0" dirty="0" smtClean="0"/>
                        <a:t> or takes raw materials from nature.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Takes the</a:t>
                      </a:r>
                      <a:r>
                        <a:rPr lang="en-US" baseline="0" dirty="0" smtClean="0"/>
                        <a:t> extractors products or raw materials and changes them into a for that consumers can use.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 type</a:t>
                      </a:r>
                      <a:r>
                        <a:rPr lang="en-US" baseline="0" dirty="0" smtClean="0"/>
                        <a:t> of business involved in moving the goods from producers to consumers.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r>
                        <a:rPr lang="en-US" baseline="0" dirty="0" smtClean="0"/>
                        <a:t> business that performs a service instead of making or performing marketing functions.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100" b="1" dirty="0" smtClean="0">
                <a:solidFill>
                  <a:srgbClr val="FF6600"/>
                </a:solidFill>
              </a:rPr>
              <a:t>Extractors</a:t>
            </a:r>
            <a:endParaRPr lang="en-US" sz="6100" b="1" dirty="0">
              <a:solidFill>
                <a:srgbClr val="FF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Natural Products and Raw Materials </a:t>
            </a:r>
          </a:p>
          <a:p>
            <a:pPr>
              <a:buNone/>
            </a:pPr>
            <a:r>
              <a:rPr lang="en-US" sz="2800" dirty="0" smtClean="0"/>
              <a:t> - Ready for Sale</a:t>
            </a:r>
          </a:p>
          <a:p>
            <a:pPr>
              <a:buNone/>
            </a:pPr>
            <a:r>
              <a:rPr lang="en-US" sz="2800" dirty="0" smtClean="0"/>
              <a:t> - Many need Processing and Change</a:t>
            </a:r>
          </a:p>
          <a:p>
            <a:pPr>
              <a:buNone/>
            </a:pPr>
            <a:endParaRPr lang="en-US" sz="2800" dirty="0" smtClean="0"/>
          </a:p>
          <a:p>
            <a:pPr>
              <a:spcBef>
                <a:spcPts val="0"/>
              </a:spcBef>
              <a:buNone/>
            </a:pPr>
            <a:r>
              <a:rPr lang="en-US" sz="2800" u="sng" dirty="0" smtClean="0">
                <a:solidFill>
                  <a:srgbClr val="FF6600"/>
                </a:solidFill>
              </a:rPr>
              <a:t>Examples</a:t>
            </a:r>
            <a:r>
              <a:rPr lang="en-US" sz="2800" dirty="0" smtClean="0">
                <a:solidFill>
                  <a:srgbClr val="FF6600"/>
                </a:solidFill>
              </a:rPr>
              <a:t>: </a:t>
            </a:r>
            <a:r>
              <a:rPr lang="en-US" sz="2800" dirty="0" smtClean="0"/>
              <a:t>Miners, Oilers, Fisherman, Farmers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5925" y="1243602"/>
            <a:ext cx="8308975" cy="831991"/>
          </a:xfrm>
        </p:spPr>
        <p:txBody>
          <a:bodyPr/>
          <a:lstStyle/>
          <a:p>
            <a:pPr algn="ctr"/>
            <a:r>
              <a:rPr lang="en-US" sz="6100" b="1" dirty="0" smtClean="0">
                <a:solidFill>
                  <a:srgbClr val="FF6600"/>
                </a:solidFill>
              </a:rPr>
              <a:t>Manufacturer</a:t>
            </a:r>
            <a:endParaRPr lang="en-US" sz="6100" b="1" dirty="0">
              <a:solidFill>
                <a:srgbClr val="FF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512" y="2075593"/>
            <a:ext cx="8308975" cy="43540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rgbClr val="000000"/>
                </a:solidFill>
              </a:rPr>
              <a:t> Manufacturers can create products in a number of ways.</a:t>
            </a:r>
          </a:p>
          <a:p>
            <a:pPr>
              <a:buNone/>
            </a:pPr>
            <a:r>
              <a:rPr lang="en-US" sz="2800" dirty="0" smtClean="0">
                <a:solidFill>
                  <a:srgbClr val="000000"/>
                </a:solidFill>
              </a:rPr>
              <a:t>Satisfy the Needs and Wants of customers.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21173" y="689916"/>
            <a:ext cx="7682057" cy="5124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3600" b="1" u="sng" dirty="0" smtClean="0">
                <a:solidFill>
                  <a:srgbClr val="FF6600"/>
                </a:solidFill>
              </a:rPr>
              <a:t>Custom Manufacturing</a:t>
            </a:r>
            <a:endParaRPr lang="en-US" dirty="0" smtClean="0"/>
          </a:p>
          <a:p>
            <a:pPr>
              <a:buNone/>
            </a:pPr>
            <a:r>
              <a:rPr lang="en-US" sz="2400" dirty="0" smtClean="0">
                <a:solidFill>
                  <a:srgbClr val="000000"/>
                </a:solidFill>
              </a:rPr>
              <a:t>Building specific and unique products to meet the needs of a specific customer.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sz="3600" b="1" u="sng" dirty="0" smtClean="0">
                <a:solidFill>
                  <a:srgbClr val="FF6600"/>
                </a:solidFill>
              </a:rPr>
              <a:t>Mass Production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sz="2400" dirty="0" smtClean="0">
                <a:solidFill>
                  <a:srgbClr val="000000"/>
                </a:solidFill>
              </a:rPr>
              <a:t>Building a large quantity of identical products using a continuous and efficient procedure.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sz="3600" b="1" u="sng" dirty="0" smtClean="0">
                <a:solidFill>
                  <a:srgbClr val="FF6600"/>
                </a:solidFill>
              </a:rPr>
              <a:t>Processing</a:t>
            </a:r>
            <a:endParaRPr lang="en-US" dirty="0" smtClean="0">
              <a:solidFill>
                <a:srgbClr val="FF6600"/>
              </a:solidFill>
            </a:endParaRPr>
          </a:p>
          <a:p>
            <a:pPr>
              <a:buNone/>
            </a:pPr>
            <a:r>
              <a:rPr lang="en-US" sz="2500" dirty="0" smtClean="0"/>
              <a:t>Changes the form of materials so they can be consumed or used to manufacturer other products.</a:t>
            </a:r>
            <a:endParaRPr lang="en-US" sz="2500" b="1" u="sng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100" b="1" u="sng" dirty="0" smtClean="0">
                <a:solidFill>
                  <a:srgbClr val="FF6600"/>
                </a:solidFill>
              </a:rPr>
              <a:t>Marketers</a:t>
            </a:r>
            <a:endParaRPr lang="en-US" sz="6100" b="1" u="sng" dirty="0">
              <a:solidFill>
                <a:srgbClr val="FF66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297876" y="1453224"/>
            <a:ext cx="8512974" cy="750887"/>
          </a:xfrm>
        </p:spPr>
        <p:txBody>
          <a:bodyPr anchor="ctr"/>
          <a:lstStyle/>
          <a:p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b="1" dirty="0" smtClean="0">
                <a:solidFill>
                  <a:srgbClr val="000000"/>
                </a:solidFill>
              </a:rPr>
              <a:t>Marketing can be categorized in 9 different functions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862272" y="2347415"/>
            <a:ext cx="4091878" cy="359618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rgbClr val="FF8705"/>
                </a:solidFill>
              </a:rPr>
              <a:t>Product/Service Planning 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FF8705"/>
                </a:solidFill>
              </a:rPr>
              <a:t>Financing 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FF8705"/>
                </a:solidFill>
              </a:rPr>
              <a:t>Promotion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FF8705"/>
                </a:solidFill>
              </a:rPr>
              <a:t>Distribution 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FF8705"/>
                </a:solidFill>
              </a:rPr>
              <a:t>Selling</a:t>
            </a:r>
          </a:p>
          <a:p>
            <a:pPr>
              <a:buNone/>
            </a:pPr>
            <a:endParaRPr lang="en-US" sz="2800" dirty="0" smtClean="0">
              <a:solidFill>
                <a:srgbClr val="FF8705"/>
              </a:solidFill>
            </a:endParaRPr>
          </a:p>
          <a:p>
            <a:pPr>
              <a:buNone/>
            </a:pPr>
            <a:endParaRPr lang="en-US" sz="2800" dirty="0" smtClean="0">
              <a:solidFill>
                <a:srgbClr val="FF8705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4392930" cy="359618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rgbClr val="FF8705"/>
                </a:solidFill>
              </a:rPr>
              <a:t>Purchasing 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FF8705"/>
                </a:solidFill>
              </a:rPr>
              <a:t>Pricing 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FF8705"/>
                </a:solidFill>
              </a:rPr>
              <a:t>Marketing Information Management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FF8705"/>
                </a:solidFill>
              </a:rPr>
              <a:t>Risk Management</a:t>
            </a:r>
            <a:endParaRPr lang="en-US" sz="2800" b="1" dirty="0">
              <a:solidFill>
                <a:srgbClr val="FF870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100" b="1" dirty="0" smtClean="0">
                <a:solidFill>
                  <a:srgbClr val="FF6600"/>
                </a:solidFill>
              </a:rPr>
              <a:t>Service Business</a:t>
            </a:r>
            <a:endParaRPr lang="en-US" sz="6100" b="1" dirty="0">
              <a:solidFill>
                <a:srgbClr val="FF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 </a:t>
            </a:r>
            <a:r>
              <a:rPr lang="en-US" sz="2800" b="1" dirty="0" smtClean="0">
                <a:solidFill>
                  <a:schemeClr val="tx1"/>
                </a:solidFill>
              </a:rPr>
              <a:t>Service Businesses can provide support to individuals and businesses</a:t>
            </a:r>
            <a:r>
              <a:rPr lang="en-US" sz="2800" dirty="0" smtClean="0"/>
              <a:t>.</a:t>
            </a:r>
          </a:p>
          <a:p>
            <a:pPr>
              <a:buNone/>
            </a:pPr>
            <a:r>
              <a:rPr lang="en-US" sz="2800" dirty="0" smtClean="0">
                <a:solidFill>
                  <a:srgbClr val="000000"/>
                </a:solidFill>
              </a:rPr>
              <a:t>They perform the work that you do not want to undertake.</a:t>
            </a:r>
          </a:p>
          <a:p>
            <a:pPr>
              <a:buNone/>
            </a:pPr>
            <a:r>
              <a:rPr lang="en-US" sz="2800" b="1" u="sng" dirty="0" smtClean="0">
                <a:solidFill>
                  <a:srgbClr val="FF6600"/>
                </a:solidFill>
              </a:rPr>
              <a:t>Examples</a:t>
            </a:r>
            <a:r>
              <a:rPr lang="en-US" sz="2800" b="1" dirty="0" smtClean="0">
                <a:solidFill>
                  <a:srgbClr val="FF6600"/>
                </a:solidFill>
              </a:rPr>
              <a:t>: </a:t>
            </a:r>
            <a:r>
              <a:rPr lang="en-US" sz="2800" dirty="0" smtClean="0"/>
              <a:t>Oil Change, Movers, Distribution Companies, Marketing Firms, Training Employees, Child Care, etc…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5925" y="281534"/>
            <a:ext cx="8308975" cy="791199"/>
          </a:xfrm>
        </p:spPr>
        <p:txBody>
          <a:bodyPr/>
          <a:lstStyle/>
          <a:p>
            <a:pPr algn="ctr"/>
            <a:r>
              <a:rPr lang="en-US" sz="4800" b="1" u="sng" dirty="0" smtClean="0">
                <a:solidFill>
                  <a:srgbClr val="FF6600"/>
                </a:solidFill>
              </a:rPr>
              <a:t>Business Activities</a:t>
            </a:r>
            <a:endParaRPr lang="en-US" sz="4800" b="1" u="sng" dirty="0">
              <a:solidFill>
                <a:srgbClr val="FF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6107" y="1270071"/>
            <a:ext cx="7611786" cy="4379064"/>
          </a:xfrm>
        </p:spPr>
        <p:txBody>
          <a:bodyPr>
            <a:noAutofit/>
          </a:bodyPr>
          <a:lstStyle/>
          <a:p>
            <a:pPr>
              <a:buClr>
                <a:srgbClr val="FF8705"/>
              </a:buClr>
            </a:pPr>
            <a:r>
              <a:rPr lang="en-US" sz="3000" b="1" dirty="0" smtClean="0"/>
              <a:t>Generating Ideas</a:t>
            </a:r>
          </a:p>
          <a:p>
            <a:pPr>
              <a:buClr>
                <a:srgbClr val="FF8705"/>
              </a:buClr>
            </a:pPr>
            <a:r>
              <a:rPr lang="en-US" sz="3000" b="1" smtClean="0"/>
              <a:t>Raising </a:t>
            </a:r>
            <a:r>
              <a:rPr lang="en-US" sz="3000" b="1" dirty="0" smtClean="0"/>
              <a:t>Capital</a:t>
            </a:r>
          </a:p>
          <a:p>
            <a:pPr>
              <a:buClr>
                <a:srgbClr val="FF8705"/>
              </a:buClr>
            </a:pPr>
            <a:r>
              <a:rPr lang="en-US" sz="3000" b="1" dirty="0" smtClean="0"/>
              <a:t>Purchasing Goods and Services</a:t>
            </a:r>
          </a:p>
          <a:p>
            <a:pPr>
              <a:buClr>
                <a:srgbClr val="FF8705"/>
              </a:buClr>
            </a:pPr>
            <a:r>
              <a:rPr lang="en-US" sz="3000" b="1" dirty="0" smtClean="0"/>
              <a:t>Human Resources</a:t>
            </a:r>
          </a:p>
          <a:p>
            <a:pPr>
              <a:buClr>
                <a:srgbClr val="FF8705"/>
              </a:buClr>
            </a:pPr>
            <a:r>
              <a:rPr lang="en-US" sz="3000" b="1" dirty="0" smtClean="0"/>
              <a:t>Marketing Goods and Services</a:t>
            </a:r>
          </a:p>
          <a:p>
            <a:pPr>
              <a:buClr>
                <a:srgbClr val="FF8705"/>
              </a:buClr>
            </a:pPr>
            <a:r>
              <a:rPr lang="en-US" sz="3000" b="1" dirty="0" smtClean="0"/>
              <a:t>Producing Goods and Services</a:t>
            </a:r>
          </a:p>
          <a:p>
            <a:pPr>
              <a:buClr>
                <a:srgbClr val="FF8705"/>
              </a:buClr>
            </a:pPr>
            <a:r>
              <a:rPr lang="en-US" sz="3000" b="1" dirty="0" smtClean="0"/>
              <a:t>Keeping Records (Accounting)</a:t>
            </a:r>
            <a:endParaRPr lang="en-US" sz="3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915550" y="187863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Name of Business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new businesses affect </a:t>
            </a:r>
            <a:r>
              <a:rPr lang="en-US" smtClean="0"/>
              <a:t>the community?</a:t>
            </a:r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238</TotalTime>
  <Words>275</Words>
  <Application>Microsoft Macintosh PowerPoint</Application>
  <PresentationFormat>On-screen Show (4:3)</PresentationFormat>
  <Paragraphs>52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Breeze</vt:lpstr>
      <vt:lpstr>Business in our Economy</vt:lpstr>
      <vt:lpstr>Four Kinds of Businesses</vt:lpstr>
      <vt:lpstr>Extractors</vt:lpstr>
      <vt:lpstr>Manufacturer</vt:lpstr>
      <vt:lpstr>Slide 5</vt:lpstr>
      <vt:lpstr>Marketers</vt:lpstr>
      <vt:lpstr>Service Business</vt:lpstr>
      <vt:lpstr>Business Activities</vt:lpstr>
      <vt:lpstr>Name of Business</vt:lpstr>
    </vt:vector>
  </TitlesOfParts>
  <Company>Woodward-Granger 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in our Economy</dc:title>
  <dc:creator>David Combs</dc:creator>
  <cp:lastModifiedBy>David Combs</cp:lastModifiedBy>
  <cp:revision>12</cp:revision>
  <dcterms:created xsi:type="dcterms:W3CDTF">2013-02-15T19:07:31Z</dcterms:created>
  <dcterms:modified xsi:type="dcterms:W3CDTF">2013-02-15T19:50:21Z</dcterms:modified>
</cp:coreProperties>
</file>